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17"/>
  </p:notesMasterIdLst>
  <p:sldIdLst>
    <p:sldId id="256" r:id="rId9"/>
    <p:sldId id="257" r:id="rId10"/>
    <p:sldId id="258" r:id="rId11"/>
    <p:sldId id="259" r:id="rId12"/>
    <p:sldId id="260" r:id="rId13"/>
    <p:sldId id="264" r:id="rId14"/>
    <p:sldId id="261" r:id="rId15"/>
    <p:sldId id="262" r:id="rId16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3D1B-F3D2-47DB-9A20-22656D9184FA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F1B05-01CA-43A0-BBA0-0A2908FC4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24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3555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image" Target="../media/image1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;p1" descr="Diagram&#10;&#10;Description automatically generated"/>
          <p:cNvPicPr/>
          <p:nvPr/>
        </p:nvPicPr>
        <p:blipFill>
          <a:blip r:embed="rId14"/>
          <a:stretch/>
        </p:blipFill>
        <p:spPr>
          <a:xfrm>
            <a:off x="0" y="4320"/>
            <a:ext cx="9142920" cy="5133960"/>
          </a:xfrm>
          <a:prstGeom prst="rect">
            <a:avLst/>
          </a:prstGeom>
          <a:ln w="0">
            <a:noFill/>
          </a:ln>
        </p:spPr>
      </p:pic>
      <p:sp>
        <p:nvSpPr>
          <p:cNvPr id="5" name="Google Shape;7;p1"/>
          <p:cNvSpPr/>
          <p:nvPr/>
        </p:nvSpPr>
        <p:spPr>
          <a:xfrm>
            <a:off x="343800" y="3257280"/>
            <a:ext cx="525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2236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59;p14" descr="A picture containing person, computer, indoor&#10;&#10;Description automatically generated"/>
          <p:cNvPicPr/>
          <p:nvPr/>
        </p:nvPicPr>
        <p:blipFill>
          <a:blip r:embed="rId14"/>
          <a:srcRect r="11106"/>
          <a:stretch/>
        </p:blipFill>
        <p:spPr>
          <a:xfrm flipH="1">
            <a:off x="1080" y="0"/>
            <a:ext cx="9142920" cy="514224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60;p14" descr="Shape&#10;&#10;Description automatically generated with low confidence"/>
          <p:cNvPicPr/>
          <p:nvPr/>
        </p:nvPicPr>
        <p:blipFill>
          <a:blip r:embed="rId15"/>
          <a:stretch/>
        </p:blipFill>
        <p:spPr>
          <a:xfrm>
            <a:off x="0" y="0"/>
            <a:ext cx="9142920" cy="514692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61;p14"/>
          <p:cNvSpPr/>
          <p:nvPr/>
        </p:nvSpPr>
        <p:spPr>
          <a:xfrm>
            <a:off x="0" y="638280"/>
            <a:ext cx="4732920" cy="40298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Google Shape;62;p14"/>
          <p:cNvSpPr/>
          <p:nvPr/>
        </p:nvSpPr>
        <p:spPr>
          <a:xfrm>
            <a:off x="0" y="820080"/>
            <a:ext cx="143640" cy="322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114;p27" descr="Shape&#10;&#10;Description automatically generated with low confidence"/>
          <p:cNvPicPr/>
          <p:nvPr/>
        </p:nvPicPr>
        <p:blipFill>
          <a:blip r:embed="rId14"/>
          <a:stretch/>
        </p:blipFill>
        <p:spPr>
          <a:xfrm>
            <a:off x="0" y="0"/>
            <a:ext cx="9142920" cy="5146920"/>
          </a:xfrm>
          <a:prstGeom prst="rect">
            <a:avLst/>
          </a:prstGeom>
          <a:ln w="0">
            <a:noFill/>
          </a:ln>
        </p:spPr>
      </p:pic>
      <p:grpSp>
        <p:nvGrpSpPr>
          <p:cNvPr id="83" name="Google Shape;115;p27"/>
          <p:cNvGrpSpPr/>
          <p:nvPr/>
        </p:nvGrpSpPr>
        <p:grpSpPr>
          <a:xfrm>
            <a:off x="270360" y="226080"/>
            <a:ext cx="174240" cy="4732560"/>
            <a:chOff x="270360" y="226080"/>
            <a:chExt cx="174240" cy="4732560"/>
          </a:xfrm>
        </p:grpSpPr>
        <p:grpSp>
          <p:nvGrpSpPr>
            <p:cNvPr id="84" name="Google Shape;116;p27"/>
            <p:cNvGrpSpPr/>
            <p:nvPr/>
          </p:nvGrpSpPr>
          <p:grpSpPr>
            <a:xfrm>
              <a:off x="270360" y="3635280"/>
              <a:ext cx="174240" cy="1323360"/>
              <a:chOff x="270360" y="3635280"/>
              <a:chExt cx="174240" cy="1323360"/>
            </a:xfrm>
          </p:grpSpPr>
          <p:sp>
            <p:nvSpPr>
              <p:cNvPr id="85" name="Google Shape;117;p27"/>
              <p:cNvSpPr/>
              <p:nvPr/>
            </p:nvSpPr>
            <p:spPr>
              <a:xfrm>
                <a:off x="270360" y="3635280"/>
                <a:ext cx="174240" cy="372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" name="Google Shape;118;p27"/>
              <p:cNvSpPr/>
              <p:nvPr/>
            </p:nvSpPr>
            <p:spPr>
              <a:xfrm>
                <a:off x="358200" y="3846960"/>
                <a:ext cx="360" cy="1111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C88C3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7" name="Google Shape;119;p27"/>
            <p:cNvGrpSpPr/>
            <p:nvPr/>
          </p:nvGrpSpPr>
          <p:grpSpPr>
            <a:xfrm>
              <a:off x="270360" y="226080"/>
              <a:ext cx="174240" cy="3017520"/>
              <a:chOff x="270360" y="226080"/>
              <a:chExt cx="174240" cy="3017520"/>
            </a:xfrm>
          </p:grpSpPr>
          <p:sp>
            <p:nvSpPr>
              <p:cNvPr id="88" name="Google Shape;120;p27"/>
              <p:cNvSpPr/>
              <p:nvPr/>
            </p:nvSpPr>
            <p:spPr>
              <a:xfrm>
                <a:off x="358200" y="432000"/>
                <a:ext cx="360" cy="2811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22366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" name="Google Shape;121;p27"/>
              <p:cNvSpPr/>
              <p:nvPr/>
            </p:nvSpPr>
            <p:spPr>
              <a:xfrm>
                <a:off x="270360" y="226080"/>
                <a:ext cx="174240" cy="372600"/>
              </a:xfrm>
              <a:prstGeom prst="rect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73;p40" descr="Shape&#10;&#10;Description automatically generated with low confidence"/>
          <p:cNvPicPr/>
          <p:nvPr/>
        </p:nvPicPr>
        <p:blipFill>
          <a:blip r:embed="rId14"/>
          <a:stretch/>
        </p:blipFill>
        <p:spPr>
          <a:xfrm>
            <a:off x="0" y="0"/>
            <a:ext cx="9142920" cy="5146920"/>
          </a:xfrm>
          <a:prstGeom prst="rect">
            <a:avLst/>
          </a:prstGeom>
          <a:ln w="0">
            <a:noFill/>
          </a:ln>
        </p:spPr>
      </p:pic>
      <p:grpSp>
        <p:nvGrpSpPr>
          <p:cNvPr id="129" name="Google Shape;174;p40"/>
          <p:cNvGrpSpPr/>
          <p:nvPr/>
        </p:nvGrpSpPr>
        <p:grpSpPr>
          <a:xfrm>
            <a:off x="270360" y="226080"/>
            <a:ext cx="174240" cy="4773960"/>
            <a:chOff x="270360" y="226080"/>
            <a:chExt cx="174240" cy="4773960"/>
          </a:xfrm>
        </p:grpSpPr>
        <p:grpSp>
          <p:nvGrpSpPr>
            <p:cNvPr id="130" name="Google Shape;175;p40"/>
            <p:cNvGrpSpPr/>
            <p:nvPr/>
          </p:nvGrpSpPr>
          <p:grpSpPr>
            <a:xfrm>
              <a:off x="270360" y="3449520"/>
              <a:ext cx="174240" cy="1550520"/>
              <a:chOff x="270360" y="3449520"/>
              <a:chExt cx="174240" cy="1550520"/>
            </a:xfrm>
          </p:grpSpPr>
          <p:sp>
            <p:nvSpPr>
              <p:cNvPr id="131" name="Google Shape;176;p40"/>
              <p:cNvSpPr/>
              <p:nvPr/>
            </p:nvSpPr>
            <p:spPr>
              <a:xfrm>
                <a:off x="270360" y="3449520"/>
                <a:ext cx="174240" cy="4370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2" name="Google Shape;177;p40"/>
              <p:cNvSpPr/>
              <p:nvPr/>
            </p:nvSpPr>
            <p:spPr>
              <a:xfrm>
                <a:off x="358200" y="3697200"/>
                <a:ext cx="360" cy="1302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C88C3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33" name="Google Shape;178;p40"/>
            <p:cNvGrpSpPr/>
            <p:nvPr/>
          </p:nvGrpSpPr>
          <p:grpSpPr>
            <a:xfrm>
              <a:off x="270360" y="226080"/>
              <a:ext cx="174240" cy="2914200"/>
              <a:chOff x="270360" y="226080"/>
              <a:chExt cx="174240" cy="2914200"/>
            </a:xfrm>
          </p:grpSpPr>
          <p:sp>
            <p:nvSpPr>
              <p:cNvPr id="134" name="Google Shape;179;p40"/>
              <p:cNvSpPr/>
              <p:nvPr/>
            </p:nvSpPr>
            <p:spPr>
              <a:xfrm flipH="1">
                <a:off x="354960" y="467280"/>
                <a:ext cx="1440" cy="2673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22366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" name="Google Shape;180;p40"/>
              <p:cNvSpPr/>
              <p:nvPr/>
            </p:nvSpPr>
            <p:spPr>
              <a:xfrm>
                <a:off x="270360" y="226080"/>
                <a:ext cx="174240" cy="437040"/>
              </a:xfrm>
              <a:prstGeom prst="rect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232;p53" descr="Shape&#10;&#10;Description automatically generated with low confidence"/>
          <p:cNvPicPr/>
          <p:nvPr/>
        </p:nvPicPr>
        <p:blipFill>
          <a:blip r:embed="rId15"/>
          <a:stretch/>
        </p:blipFill>
        <p:spPr>
          <a:xfrm>
            <a:off x="0" y="0"/>
            <a:ext cx="9142920" cy="514224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233;p53"/>
          <p:cNvSpPr/>
          <p:nvPr/>
        </p:nvSpPr>
        <p:spPr>
          <a:xfrm>
            <a:off x="0" y="202320"/>
            <a:ext cx="134640" cy="343080"/>
          </a:xfrm>
          <a:prstGeom prst="rect">
            <a:avLst/>
          </a:prstGeom>
          <a:solidFill>
            <a:srgbClr val="2236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6" name="Google Shape;234;p53"/>
          <p:cNvGrpSpPr/>
          <p:nvPr/>
        </p:nvGrpSpPr>
        <p:grpSpPr>
          <a:xfrm>
            <a:off x="2441160" y="1060560"/>
            <a:ext cx="4258440" cy="3398040"/>
            <a:chOff x="2441160" y="1060560"/>
            <a:chExt cx="4258440" cy="3398040"/>
          </a:xfrm>
        </p:grpSpPr>
        <p:pic>
          <p:nvPicPr>
            <p:cNvPr id="177" name="Google Shape;235;p53" descr="Icon&#10;&#10;Description automatically generated"/>
            <p:cNvPicPr/>
            <p:nvPr/>
          </p:nvPicPr>
          <p:blipFill>
            <a:blip r:embed="rId16"/>
            <a:stretch/>
          </p:blipFill>
          <p:spPr>
            <a:xfrm>
              <a:off x="2625480" y="1060560"/>
              <a:ext cx="3884040" cy="33699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78" name="Google Shape;236;p53"/>
            <p:cNvGrpSpPr/>
            <p:nvPr/>
          </p:nvGrpSpPr>
          <p:grpSpPr>
            <a:xfrm>
              <a:off x="2441160" y="1082160"/>
              <a:ext cx="4258440" cy="3376440"/>
              <a:chOff x="2441160" y="1082160"/>
              <a:chExt cx="4258440" cy="3376440"/>
            </a:xfrm>
          </p:grpSpPr>
          <p:sp>
            <p:nvSpPr>
              <p:cNvPr id="179" name="Google Shape;237;p53"/>
              <p:cNvSpPr/>
              <p:nvPr/>
            </p:nvSpPr>
            <p:spPr>
              <a:xfrm>
                <a:off x="6618600" y="2307600"/>
                <a:ext cx="81000" cy="8100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" name="Google Shape;238;p53"/>
              <p:cNvSpPr/>
              <p:nvPr/>
            </p:nvSpPr>
            <p:spPr>
              <a:xfrm>
                <a:off x="6426360" y="3560040"/>
                <a:ext cx="81000" cy="8100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1" name="Google Shape;239;p53"/>
              <p:cNvSpPr/>
              <p:nvPr/>
            </p:nvSpPr>
            <p:spPr>
              <a:xfrm>
                <a:off x="5448600" y="4377600"/>
                <a:ext cx="81000" cy="8100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2" name="Google Shape;240;p53"/>
              <p:cNvSpPr/>
              <p:nvPr/>
            </p:nvSpPr>
            <p:spPr>
              <a:xfrm>
                <a:off x="6444360" y="1082160"/>
                <a:ext cx="81000" cy="8100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3" name="Google Shape;241;p53"/>
              <p:cNvSpPr/>
              <p:nvPr/>
            </p:nvSpPr>
            <p:spPr>
              <a:xfrm>
                <a:off x="2441160" y="2307600"/>
                <a:ext cx="81000" cy="8100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4" name="Google Shape;242;p53"/>
              <p:cNvSpPr/>
              <p:nvPr/>
            </p:nvSpPr>
            <p:spPr>
              <a:xfrm>
                <a:off x="2619720" y="3566520"/>
                <a:ext cx="81000" cy="8100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" name="Google Shape;243;p53"/>
              <p:cNvSpPr/>
              <p:nvPr/>
            </p:nvSpPr>
            <p:spPr>
              <a:xfrm>
                <a:off x="3592800" y="4377600"/>
                <a:ext cx="81000" cy="8100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" name="Google Shape;244;p53"/>
              <p:cNvSpPr/>
              <p:nvPr/>
            </p:nvSpPr>
            <p:spPr>
              <a:xfrm>
                <a:off x="2619720" y="1089000"/>
                <a:ext cx="81000" cy="8100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87" name="Google Shape;245;p53"/>
            <p:cNvGrpSpPr/>
            <p:nvPr/>
          </p:nvGrpSpPr>
          <p:grpSpPr>
            <a:xfrm>
              <a:off x="3551760" y="1395000"/>
              <a:ext cx="2053080" cy="2053080"/>
              <a:chOff x="3551760" y="1395000"/>
              <a:chExt cx="2053080" cy="2053080"/>
            </a:xfrm>
          </p:grpSpPr>
          <p:sp>
            <p:nvSpPr>
              <p:cNvPr id="188" name="Google Shape;246;p53"/>
              <p:cNvSpPr/>
              <p:nvPr/>
            </p:nvSpPr>
            <p:spPr>
              <a:xfrm>
                <a:off x="3551760" y="1395000"/>
                <a:ext cx="2053080" cy="2053080"/>
              </a:xfrm>
              <a:prstGeom prst="ellipse">
                <a:avLst/>
              </a:prstGeom>
              <a:solidFill>
                <a:srgbClr val="F2F2F2"/>
              </a:solidFill>
              <a:ln w="25400">
                <a:solidFill>
                  <a:srgbClr val="F2F2F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" name="Google Shape;247;p53"/>
              <p:cNvSpPr/>
              <p:nvPr/>
            </p:nvSpPr>
            <p:spPr>
              <a:xfrm>
                <a:off x="3606120" y="1449360"/>
                <a:ext cx="1944360" cy="19443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5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99;p66" descr="A computer on a table&#10;&#10;Description automatically generated with medium confidence"/>
          <p:cNvPicPr/>
          <p:nvPr/>
        </p:nvPicPr>
        <p:blipFill>
          <a:blip r:embed="rId14"/>
          <a:srcRect t="8554" r="1750" b="8554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  <p:pic>
        <p:nvPicPr>
          <p:cNvPr id="229" name="Google Shape;300;p66" descr="Shape&#10;&#10;Description automatically generated with low confidence"/>
          <p:cNvPicPr/>
          <p:nvPr/>
        </p:nvPicPr>
        <p:blipFill>
          <a:blip r:embed="rId15"/>
          <a:stretch/>
        </p:blipFill>
        <p:spPr>
          <a:xfrm>
            <a:off x="0" y="0"/>
            <a:ext cx="9142920" cy="5142240"/>
          </a:xfrm>
          <a:prstGeom prst="rect">
            <a:avLst/>
          </a:prstGeom>
          <a:ln w="0">
            <a:noFill/>
          </a:ln>
        </p:spPr>
      </p:pic>
      <p:sp>
        <p:nvSpPr>
          <p:cNvPr id="230" name="Google Shape;301;p66"/>
          <p:cNvSpPr/>
          <p:nvPr/>
        </p:nvSpPr>
        <p:spPr>
          <a:xfrm>
            <a:off x="2240640" y="1407960"/>
            <a:ext cx="4810320" cy="75600"/>
          </a:xfrm>
          <a:prstGeom prst="rect">
            <a:avLst/>
          </a:prstGeom>
          <a:solidFill>
            <a:srgbClr val="F0C8C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1" name="Google Shape;302;p66" descr="Shape&#10;&#10;Description automatically generated with low confidence"/>
          <p:cNvPicPr/>
          <p:nvPr/>
        </p:nvPicPr>
        <p:blipFill>
          <a:blip r:embed="rId16"/>
          <a:stretch/>
        </p:blipFill>
        <p:spPr>
          <a:xfrm>
            <a:off x="2692800" y="1785240"/>
            <a:ext cx="1180080" cy="1180080"/>
          </a:xfrm>
          <a:prstGeom prst="rect">
            <a:avLst/>
          </a:prstGeom>
          <a:ln w="0">
            <a:noFill/>
          </a:ln>
        </p:spPr>
      </p:pic>
      <p:sp>
        <p:nvSpPr>
          <p:cNvPr id="232" name="Google Shape;303;p66"/>
          <p:cNvSpPr/>
          <p:nvPr/>
        </p:nvSpPr>
        <p:spPr>
          <a:xfrm>
            <a:off x="2233440" y="613440"/>
            <a:ext cx="4817520" cy="7934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355;p79" descr="Graphical user interface, application&#10;&#10;Description automatically generated"/>
          <p:cNvPicPr/>
          <p:nvPr/>
        </p:nvPicPr>
        <p:blipFill>
          <a:blip r:embed="rId14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56;p79" descr="Shape&#10;&#10;Description automatically generated with low confidence"/>
          <p:cNvPicPr/>
          <p:nvPr/>
        </p:nvPicPr>
        <p:blipFill>
          <a:blip r:embed="rId15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11;p215" descr="A picture containing person, computer, indoor&#10;&#10;Description automatically generated"/>
          <p:cNvPicPr/>
          <p:nvPr/>
        </p:nvPicPr>
        <p:blipFill>
          <a:blip r:embed="rId14"/>
          <a:srcRect r="11109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ln w="0">
            <a:noFill/>
          </a:ln>
        </p:spPr>
      </p:pic>
      <p:pic>
        <p:nvPicPr>
          <p:cNvPr id="312" name="Google Shape;12;p215" descr="Shape&#10;&#10;Description automatically generated with low confidence"/>
          <p:cNvPicPr/>
          <p:nvPr/>
        </p:nvPicPr>
        <p:blipFill>
          <a:blip r:embed="rId15"/>
          <a:stretch/>
        </p:blipFill>
        <p:spPr>
          <a:xfrm>
            <a:off x="0" y="0"/>
            <a:ext cx="9143640" cy="5147640"/>
          </a:xfrm>
          <a:prstGeom prst="rect">
            <a:avLst/>
          </a:prstGeom>
          <a:ln w="0">
            <a:noFill/>
          </a:ln>
        </p:spPr>
      </p:pic>
      <p:sp>
        <p:nvSpPr>
          <p:cNvPr id="313" name="Google Shape;13;p215"/>
          <p:cNvSpPr/>
          <p:nvPr/>
        </p:nvSpPr>
        <p:spPr>
          <a:xfrm>
            <a:off x="0" y="638280"/>
            <a:ext cx="4733640" cy="40305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Google Shape;14;p215"/>
          <p:cNvSpPr/>
          <p:nvPr/>
        </p:nvSpPr>
        <p:spPr>
          <a:xfrm>
            <a:off x="0" y="820080"/>
            <a:ext cx="144360" cy="323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44720" y="810720"/>
            <a:ext cx="3421080" cy="34380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rmAutofit fontScale="97000"/>
          </a:bodyPr>
          <a:lstStyle/>
          <a:p>
            <a:r>
              <a:rPr lang="en-IN" sz="1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44720" y="1295640"/>
            <a:ext cx="4342680" cy="3036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an2130/CD2_3-Task5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6" Type="http://schemas.openxmlformats.org/officeDocument/2006/relationships/hyperlink" Target="https://github.com/ravibharathi656/CD2_3_task-5.git" TargetMode="External"/><Relationship Id="rId5" Type="http://schemas.openxmlformats.org/officeDocument/2006/relationships/hyperlink" Target="https://github.com/kalanithibala053/NM-CD2_3-task-5.git" TargetMode="External"/><Relationship Id="rId4" Type="http://schemas.openxmlformats.org/officeDocument/2006/relationships/hyperlink" Target="https://github.com/sivasakthi1827/CD2_3-Task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ria003/Naan_Mudhalvan_Task_5" TargetMode="External"/><Relationship Id="rId2" Type="http://schemas.openxmlformats.org/officeDocument/2006/relationships/hyperlink" Target="https://github.com/SAKTHIKUMAR1234/Final-Website-Task-5" TargetMode="Externa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/>
          </p:nvPr>
        </p:nvSpPr>
        <p:spPr>
          <a:xfrm>
            <a:off x="261360" y="2640960"/>
            <a:ext cx="3688200" cy="43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223669"/>
                </a:solidFill>
                <a:latin typeface="Public Sans"/>
                <a:ea typeface="Public Sans"/>
              </a:rPr>
              <a:t>“Chat application”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261360" y="3361320"/>
            <a:ext cx="3688200" cy="43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223669"/>
                </a:solidFill>
                <a:latin typeface="Public Sans"/>
                <a:ea typeface="Public Sans"/>
              </a:rPr>
              <a:t>Task - 5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5" name="Google Shape;413;p92"/>
          <p:cNvPicPr/>
          <p:nvPr/>
        </p:nvPicPr>
        <p:blipFill>
          <a:blip r:embed="rId2"/>
          <a:srcRect l="-43412" t="2427" r="43412" b="-2427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144720" y="810720"/>
            <a:ext cx="3421080" cy="34380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29" b="1" strike="noStrike" spc="-1">
                <a:solidFill>
                  <a:srgbClr val="C88C32"/>
                </a:solidFill>
                <a:latin typeface="EB Garamond"/>
                <a:ea typeface="EB Garamond"/>
              </a:rPr>
              <a:t>Chat Application</a:t>
            </a:r>
            <a:endParaRPr lang="en-IN" sz="1829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" name="Google Shape;1841;p 2"/>
          <p:cNvPicPr/>
          <p:nvPr/>
        </p:nvPicPr>
        <p:blipFill>
          <a:blip r:embed="rId2"/>
          <a:stretch/>
        </p:blipFill>
        <p:spPr>
          <a:xfrm>
            <a:off x="4267440" y="242280"/>
            <a:ext cx="9143640" cy="51433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58" name="Google Shape;1842;p 2"/>
          <p:cNvGraphicFramePr/>
          <p:nvPr/>
        </p:nvGraphicFramePr>
        <p:xfrm>
          <a:off x="205560" y="2527200"/>
          <a:ext cx="4279320" cy="1925280"/>
        </p:xfrm>
        <a:graphic>
          <a:graphicData uri="http://schemas.openxmlformats.org/drawingml/2006/table">
            <a:tbl>
              <a:tblPr/>
              <a:tblGrid>
                <a:gridCol w="173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1" strike="noStrike" spc="-1">
                          <a:solidFill>
                            <a:srgbClr val="C88C32"/>
                          </a:solidFill>
                          <a:latin typeface="Arial"/>
                          <a:ea typeface="Arial"/>
                        </a:rPr>
                        <a:t>LMS Username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1" strike="noStrike" spc="-1">
                          <a:solidFill>
                            <a:srgbClr val="C88C32"/>
                          </a:solidFill>
                          <a:latin typeface="Arial"/>
                          <a:ea typeface="Arial"/>
                        </a:rPr>
                        <a:t>Name 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1" strike="noStrike" spc="-1">
                          <a:solidFill>
                            <a:srgbClr val="C88C32"/>
                          </a:solidFill>
                          <a:latin typeface="Arial"/>
                          <a:ea typeface="Arial"/>
                        </a:rPr>
                        <a:t>Batch 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Au721220205007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Deepankumar M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CD2-3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Au721220205041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Ravibharathi P C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CD2-3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Au721220205018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Kalanithi B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CD2-3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Au721220205050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Sivasakthi B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400" b="0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CD2-3</a:t>
                      </a:r>
                      <a:endParaRPr lang="en-IN" sz="1400" b="0" strike="noStrike" spc="-1">
                        <a:latin typeface="Times New Roman"/>
                      </a:endParaRPr>
                    </a:p>
                  </a:txBody>
                  <a:tcPr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-180000" y="1156680"/>
            <a:ext cx="4680000" cy="137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57200" indent="-317520" algn="just">
              <a:lnSpc>
                <a:spcPct val="100000"/>
              </a:lnSpc>
              <a:buClr>
                <a:srgbClr val="FFFFFF"/>
              </a:buClr>
              <a:buFont typeface="Noto Sans Symbols"/>
              <a:buChar char="▪"/>
            </a:pPr>
            <a:r>
              <a:rPr lang="en-US" sz="1400" b="0" strike="noStrike" spc="-1">
                <a:solidFill>
                  <a:srgbClr val="FFFFFF"/>
                </a:solidFill>
                <a:latin typeface="EB Garamond Medium"/>
                <a:ea typeface="EB Garamond Medium"/>
              </a:rPr>
              <a:t>Introduction : Embark on real-time text conversations with our versatile chat application. Connect instantly across devices – from desktops to smartphones – and experience effortless communication at your fingertips.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/>
          </p:nvPr>
        </p:nvSpPr>
        <p:spPr>
          <a:xfrm>
            <a:off x="567900" y="727920"/>
            <a:ext cx="6890760" cy="52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1" strike="noStrike" spc="-1" dirty="0">
                <a:solidFill>
                  <a:srgbClr val="000000"/>
                </a:solidFill>
                <a:latin typeface="EB Garamond"/>
                <a:ea typeface="EB Garamond"/>
              </a:rPr>
              <a:t>Hosting the website so that it can be accessed from anywhere</a:t>
            </a:r>
            <a:endParaRPr lang="en-IN" sz="1100" b="0" strike="noStrike" spc="-1" dirty="0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000000"/>
              </a:buClr>
              <a:buFont typeface="EB Garamond"/>
              <a:buChar char="▪"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EB Garamond"/>
                <a:ea typeface="EB Garamond"/>
              </a:rPr>
              <a:t>Make sure to whitelist 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EB Garamond"/>
                <a:ea typeface="EB Garamond"/>
              </a:rPr>
              <a:t>api</a:t>
            </a:r>
            <a:r>
              <a:rPr lang="en-US" sz="1100" b="0" strike="noStrike" spc="-1" dirty="0">
                <a:solidFill>
                  <a:srgbClr val="000000"/>
                </a:solidFill>
                <a:latin typeface="EB Garamond"/>
                <a:ea typeface="EB Garamond"/>
              </a:rPr>
              <a:t> ports and host with the database</a:t>
            </a:r>
            <a:endParaRPr lang="en-IN" sz="1100" b="0" strike="noStrike" spc="-1" dirty="0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000000"/>
              </a:buClr>
              <a:buFont typeface="EB Garamond"/>
              <a:buChar char="▪"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EB Garamond"/>
                <a:ea typeface="EB Garamond"/>
              </a:rPr>
              <a:t>Build react app to be hosted on the server</a:t>
            </a:r>
            <a:endParaRPr lang="en-IN" sz="1100" b="0" strike="noStrike" spc="-1" dirty="0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000000"/>
              </a:buClr>
              <a:buFont typeface="EB Garamond"/>
              <a:buChar char="▪"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EB Garamond"/>
                <a:ea typeface="EB Garamond"/>
              </a:rPr>
              <a:t>Set hosted backed 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EB Garamond"/>
                <a:ea typeface="EB Garamond"/>
              </a:rPr>
              <a:t>url</a:t>
            </a:r>
            <a:r>
              <a:rPr lang="en-US" sz="1100" b="0" strike="noStrike" spc="-1" dirty="0">
                <a:solidFill>
                  <a:srgbClr val="000000"/>
                </a:solidFill>
                <a:latin typeface="EB Garamond"/>
                <a:ea typeface="EB Garamond"/>
              </a:rPr>
              <a:t> to the frontend</a:t>
            </a:r>
            <a:endParaRPr lang="en-IN" sz="1100" b="0" strike="noStrike" spc="-1" dirty="0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000000"/>
              </a:buClr>
              <a:buFont typeface="EB Garamond"/>
              <a:buChar char="▪"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EB Garamond"/>
                <a:ea typeface="EB Garamond"/>
              </a:rPr>
              <a:t>Test entire frontend and backend</a:t>
            </a:r>
            <a:endParaRPr lang="en-IN" sz="1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489600" y="4032720"/>
            <a:ext cx="7047360" cy="31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50000"/>
              </a:lnSpc>
              <a:buClr>
                <a:srgbClr val="000000"/>
              </a:buClr>
              <a:buFont typeface="EB Garamond"/>
              <a:buChar char="▪"/>
            </a:pPr>
            <a:r>
              <a:rPr lang="en-US" sz="11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Understand how to host a web api</a:t>
            </a: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000000"/>
              </a:buClr>
              <a:buFont typeface="EB Garamond"/>
              <a:buChar char="▪"/>
            </a:pPr>
            <a:r>
              <a:rPr lang="en-US" sz="11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How to deploy production ready react applications</a:t>
            </a: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000000"/>
              </a:buClr>
              <a:buFont typeface="EB Garamond"/>
              <a:buChar char="▪"/>
            </a:pPr>
            <a:r>
              <a:rPr lang="en-US" sz="11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Setting up environment for production</a:t>
            </a: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Google Shape;428;p94"/>
          <p:cNvSpPr/>
          <p:nvPr/>
        </p:nvSpPr>
        <p:spPr>
          <a:xfrm>
            <a:off x="489600" y="2842560"/>
            <a:ext cx="459252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100% Completion of the above tasks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3" name="Google Shape;429;p94"/>
          <p:cNvSpPr/>
          <p:nvPr/>
        </p:nvSpPr>
        <p:spPr>
          <a:xfrm>
            <a:off x="445680" y="3657960"/>
            <a:ext cx="262872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1" strike="noStrike" spc="-1">
                <a:solidFill>
                  <a:srgbClr val="C88C32"/>
                </a:solidFill>
                <a:latin typeface="EB Garamond"/>
                <a:ea typeface="EB Garamond"/>
              </a:rPr>
              <a:t>Learning outcome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64" name="Google Shape;430;p94"/>
          <p:cNvSpPr/>
          <p:nvPr/>
        </p:nvSpPr>
        <p:spPr>
          <a:xfrm>
            <a:off x="445680" y="237240"/>
            <a:ext cx="262872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223669"/>
                </a:solidFill>
                <a:latin typeface="EB Garamond ExtraBold"/>
                <a:ea typeface="EB Garamond ExtraBold"/>
              </a:rPr>
              <a:t>Task 5 :: Hosting (Module 5)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65" name="Google Shape;431;p94"/>
          <p:cNvSpPr/>
          <p:nvPr/>
        </p:nvSpPr>
        <p:spPr>
          <a:xfrm>
            <a:off x="489600" y="2563920"/>
            <a:ext cx="459252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1" strike="noStrike" spc="-1">
                <a:solidFill>
                  <a:srgbClr val="000000"/>
                </a:solidFill>
                <a:latin typeface="EB Garamond"/>
                <a:ea typeface="EB Garamond"/>
              </a:rPr>
              <a:t>Evaluation Metric: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436;p95"/>
          <p:cNvSpPr/>
          <p:nvPr/>
        </p:nvSpPr>
        <p:spPr>
          <a:xfrm>
            <a:off x="445680" y="237240"/>
            <a:ext cx="262872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223669"/>
                </a:solidFill>
                <a:latin typeface="EB Garamond"/>
                <a:ea typeface="EB Garamond"/>
              </a:rPr>
              <a:t>Step-Wise Description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67" name="Google Shape;437;p95"/>
          <p:cNvPicPr/>
          <p:nvPr/>
        </p:nvPicPr>
        <p:blipFill>
          <a:blip r:embed="rId2"/>
          <a:srcRect l="-65188" t="3315" r="65188" b="-3315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  <p:sp>
        <p:nvSpPr>
          <p:cNvPr id="368" name="Google Shape;438;p95"/>
          <p:cNvSpPr/>
          <p:nvPr/>
        </p:nvSpPr>
        <p:spPr>
          <a:xfrm>
            <a:off x="546840" y="3087360"/>
            <a:ext cx="262872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C88C32"/>
                </a:solidFill>
                <a:latin typeface="EB Garamond"/>
                <a:ea typeface="EB Garamond"/>
              </a:rPr>
              <a:t>Summary of your task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9" name="Google Shape;439;p95"/>
          <p:cNvSpPr/>
          <p:nvPr/>
        </p:nvSpPr>
        <p:spPr>
          <a:xfrm>
            <a:off x="540000" y="900000"/>
            <a:ext cx="8679240" cy="25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1)Sign Up and Log In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: Sign up for a Render account and log in to the Render platform.</a:t>
            </a:r>
            <a:endParaRPr lang="en-IN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2)Create a New Web Service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: Create a new dashboard for web service</a:t>
            </a:r>
            <a:endParaRPr lang="en-IN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3)Configure and Deploy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: Connect your Git repository, configure environment variables, and initiate deployment.</a:t>
            </a:r>
            <a:endParaRPr lang="en-IN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4)Custom Domain and SSL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: Set up a custom domain and enable SSL for secure connections.</a:t>
            </a:r>
            <a:endParaRPr lang="en-IN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5) Monitor and Maintain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: Monitor deployment progress, test your Spring Boot application, and periodically check for updates and security maintenance.</a:t>
            </a:r>
            <a:endParaRPr lang="en-IN" sz="1200" b="0" strike="noStrike" spc="-1" dirty="0">
              <a:latin typeface="Arial"/>
            </a:endParaRPr>
          </a:p>
        </p:txBody>
      </p:sp>
      <p:sp>
        <p:nvSpPr>
          <p:cNvPr id="370" name="Google Shape;440;p95"/>
          <p:cNvSpPr/>
          <p:nvPr/>
        </p:nvSpPr>
        <p:spPr>
          <a:xfrm>
            <a:off x="540000" y="3600000"/>
            <a:ext cx="8459640" cy="14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This task involves setting up your Spring Boot project on the Render platform in five key steps. First, you need to sign up for a Render account and log in. Then, you create a new web service through the Render dashboard. After that, configure your service's details, connect your Git repository, and deploy your Spring Boot project. You can also opt to add a custom domain and enable SSL for security. Finally, monitor the deployment, thoroughly test your application, and maintain it by checking for updates and ensuring security.</a:t>
            </a:r>
            <a:endParaRPr lang="en-IN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/>
          </p:nvPr>
        </p:nvSpPr>
        <p:spPr>
          <a:xfrm>
            <a:off x="3719160" y="2264400"/>
            <a:ext cx="1713600" cy="31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223669"/>
                </a:solidFill>
                <a:latin typeface="EB Garamond"/>
                <a:ea typeface="EB Garamond"/>
              </a:rPr>
              <a:t>Check-List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817200" y="961200"/>
            <a:ext cx="1713600" cy="31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create AWS EC2 instance</a:t>
            </a:r>
            <a:endParaRPr lang="en-IN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318600" y="2188800"/>
            <a:ext cx="2028960" cy="31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add all dependencies required for deployment</a:t>
            </a:r>
            <a:endParaRPr lang="en-IN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/>
          </p:nvPr>
        </p:nvSpPr>
        <p:spPr>
          <a:xfrm>
            <a:off x="803880" y="3448800"/>
            <a:ext cx="1713600" cy="31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Migrate entire database to mongodb atlas</a:t>
            </a:r>
            <a:endParaRPr lang="en-IN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/>
          </p:nvPr>
        </p:nvSpPr>
        <p:spPr>
          <a:xfrm>
            <a:off x="1195920" y="4258440"/>
            <a:ext cx="2316240" cy="31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run node server on development using pm2 service manager</a:t>
            </a:r>
            <a:endParaRPr lang="en-IN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6"/>
          <p:cNvSpPr>
            <a:spLocks noGrp="1"/>
          </p:cNvSpPr>
          <p:nvPr>
            <p:ph/>
          </p:nvPr>
        </p:nvSpPr>
        <p:spPr>
          <a:xfrm>
            <a:off x="6615360" y="961200"/>
            <a:ext cx="2316240" cy="31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build your react application for production</a:t>
            </a:r>
            <a:endParaRPr lang="en-IN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7"/>
          <p:cNvSpPr>
            <a:spLocks noGrp="1"/>
          </p:cNvSpPr>
          <p:nvPr>
            <p:ph/>
          </p:nvPr>
        </p:nvSpPr>
        <p:spPr>
          <a:xfrm>
            <a:off x="6787080" y="2188800"/>
            <a:ext cx="1905840" cy="31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forwared required ports on ec2 instance</a:t>
            </a:r>
            <a:endParaRPr lang="en-IN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8"/>
          <p:cNvSpPr>
            <a:spLocks noGrp="1"/>
          </p:cNvSpPr>
          <p:nvPr>
            <p:ph/>
          </p:nvPr>
        </p:nvSpPr>
        <p:spPr>
          <a:xfrm>
            <a:off x="6602400" y="3448800"/>
            <a:ext cx="1713600" cy="31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set all environment varialble withs appropriate values</a:t>
            </a:r>
            <a:endParaRPr lang="en-IN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9"/>
          <p:cNvSpPr>
            <a:spLocks noGrp="1"/>
          </p:cNvSpPr>
          <p:nvPr>
            <p:ph/>
          </p:nvPr>
        </p:nvSpPr>
        <p:spPr>
          <a:xfrm>
            <a:off x="5585040" y="4258440"/>
            <a:ext cx="1713600" cy="31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EB Garamond"/>
                <a:ea typeface="EB Garamond"/>
              </a:rPr>
              <a:t>Host your react application on server</a:t>
            </a:r>
            <a:endParaRPr lang="en-IN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Google Shape;454;p96"/>
          <p:cNvSpPr/>
          <p:nvPr/>
        </p:nvSpPr>
        <p:spPr>
          <a:xfrm>
            <a:off x="193320" y="125280"/>
            <a:ext cx="3125160" cy="91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C88C32"/>
                </a:solidFill>
                <a:latin typeface="EB Garamond"/>
                <a:ea typeface="EB Garamond"/>
              </a:rPr>
              <a:t>Assessment Parameter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4014988" y="1666652"/>
            <a:ext cx="352323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Deepan2130/cd2_3-deepan(github.com)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sivasakthi1827/cd2-_3-siva 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0000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kalanithibala053/NM-CD2_3-kalaniithi (github.com)</a:t>
            </a:r>
            <a:endParaRPr lang="en-GB" sz="10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ravibharathi656/</a:t>
            </a:r>
            <a:r>
              <a:rPr lang="en-GB" sz="1100" b="1" dirty="0" err="1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/>
          </p:nvPr>
        </p:nvSpPr>
        <p:spPr>
          <a:xfrm>
            <a:off x="2634120" y="802440"/>
            <a:ext cx="4015800" cy="448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i="1" strike="noStrike" spc="-1">
                <a:solidFill>
                  <a:srgbClr val="FFFFFF"/>
                </a:solidFill>
                <a:latin typeface="Public Sans"/>
                <a:ea typeface="Public Sans"/>
              </a:rPr>
              <a:t>Submission Github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-237364" y="1250640"/>
            <a:ext cx="3240000" cy="217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i="1" u="sng" strike="noStrike" spc="-1" dirty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Public Sans"/>
                <a:ea typeface="Public Sans"/>
              </a:rPr>
              <a:t>https://github.com/kalanithibala053/NM-CD2_3-task-5.git</a:t>
            </a:r>
            <a:endParaRPr lang="en-IN" sz="9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IN" sz="9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i="1" u="sng" strike="noStrike" spc="-1" dirty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Public Sans"/>
                <a:ea typeface="Public Sans"/>
              </a:rPr>
              <a:t>https://github.com/ravibharathi656/CD2_3_task-5.git</a:t>
            </a:r>
            <a:endParaRPr lang="en-IN" sz="9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IN" sz="9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IN" sz="9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IN" sz="9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i="1" u="sng" strike="noStrike" spc="-1" dirty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Public Sans"/>
                <a:ea typeface="Public Sans"/>
                <a:hlinkClick r:id="rId2"/>
              </a:rPr>
              <a:t>https://github.com/SAKTHIKUMAR1234/Final-Website-Task-5</a:t>
            </a:r>
            <a:endParaRPr lang="en-IN" sz="9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IN" sz="9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1" i="1" u="sng" strike="noStrike" spc="-1" dirty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Public Sans"/>
                <a:ea typeface="Public Sans"/>
                <a:hlinkClick r:id="rId3"/>
              </a:rPr>
              <a:t>https://github.com/suria003/Naan_Mudhalvan_Task_</a:t>
            </a:r>
            <a:r>
              <a:rPr lang="en-US" sz="1000" b="1" i="1" u="sng" strike="noStrike" spc="-1" dirty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Public Sans"/>
                <a:ea typeface="Public Sans"/>
                <a:hlinkClick r:id="rId3"/>
              </a:rPr>
              <a:t>5</a:t>
            </a:r>
            <a:endParaRPr lang="en-IN" sz="1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IN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465;p98"/>
          <p:cNvPicPr/>
          <p:nvPr/>
        </p:nvPicPr>
        <p:blipFill>
          <a:blip r:embed="rId2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493</Words>
  <Application>Microsoft Office PowerPoint</Application>
  <PresentationFormat>On-screen Show (16:9)</PresentationFormat>
  <Paragraphs>64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27" baseType="lpstr">
      <vt:lpstr>Arial</vt:lpstr>
      <vt:lpstr>Calibri</vt:lpstr>
      <vt:lpstr>EB Garamond</vt:lpstr>
      <vt:lpstr>EB Garamond ExtraBold</vt:lpstr>
      <vt:lpstr>EB Garamond Medium</vt:lpstr>
      <vt:lpstr>EB Garamond SemiBold</vt:lpstr>
      <vt:lpstr>Noto Sans Symbols</vt:lpstr>
      <vt:lpstr>Public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Chat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KALACRAZ</dc:creator>
  <dc:description/>
  <cp:lastModifiedBy>KALANITHI BALACHANDRAN</cp:lastModifiedBy>
  <cp:revision>3</cp:revision>
  <dcterms:modified xsi:type="dcterms:W3CDTF">2023-11-15T10:26:14Z</dcterms:modified>
  <dc:language>en-IN</dc:language>
</cp:coreProperties>
</file>